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2" r:id="rId2"/>
    <p:sldId id="363" r:id="rId3"/>
    <p:sldId id="442" r:id="rId4"/>
    <p:sldId id="444" r:id="rId5"/>
    <p:sldId id="447" r:id="rId6"/>
    <p:sldId id="446" r:id="rId7"/>
    <p:sldId id="448" r:id="rId8"/>
    <p:sldId id="454" r:id="rId9"/>
    <p:sldId id="458" r:id="rId10"/>
    <p:sldId id="456" r:id="rId11"/>
    <p:sldId id="459" r:id="rId12"/>
    <p:sldId id="462" r:id="rId13"/>
    <p:sldId id="463" r:id="rId14"/>
    <p:sldId id="464" r:id="rId1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1020" y="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>
        <p:scale>
          <a:sx n="80" d="100"/>
          <a:sy n="80" d="100"/>
        </p:scale>
        <p:origin x="1092" y="-16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FA37C9-E600-4745-96F3-769AAC70CDCF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F6D51A0-114E-4100-8171-EE940B53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6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AB05-81FD-4DBD-A958-87814ADC5B2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CDBB6-8B02-493A-BF52-6784F9F8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DBB6-8B02-493A-BF52-6784F9F81C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0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6FD90-918A-4E18-8EE1-54C361EBE6CD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90DC-F4EA-45B2-A863-FB8B42731DF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83C28E3-EA19-4592-8DBF-9221E27CA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1D641-B0F0-44DE-A35A-BFE6022734FD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2B8C-F9F3-408C-95C4-0DCBC766EC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54F54A-0F76-456D-9284-B583124487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CB18B-5D11-4E32-B72C-8A11DB821E02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84DD3-BF09-4AD4-B705-60D603815E1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1D6CE78-EB8E-4B35-8C94-44F69CBEA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D1B5-6790-4F46-9345-E5FF8B4D2EEC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233A-4C8C-4772-8654-B34712BA072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E35F8F7-6DD4-4018-BB97-B0D8697EE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7AF94-1869-409B-A6AD-B5C699A4C5BF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355D-57ED-4A55-8D4E-8D3A87A1FDB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3AFA75-EAFA-4F06-A552-178A972E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18A9F-E168-46B5-BEBC-C9E605EB59CA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5D037-2CBC-4387-8275-64E649B8466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2B00587-1287-4F13-8F00-77F638425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F4162-F0D3-496D-B1D7-448A5B111534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84D1-8C72-4F57-B7D3-A95232C22A3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61C13B7C-7D1A-4F67-B5D1-8D41C9CE5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F4D67-FD25-41A9-9550-5417676B11F7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668DC-49A6-4CB1-B526-A449686A2B4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738D27-1EF8-4F49-B755-19CC182D8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759CF-1CD7-4FE6-B1F8-90DCBA766DF3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5E4F-FCDE-4766-A2C3-7CD491C94B5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05B677A-F919-4CF7-A2B4-E075DB64F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73DE8-DB43-4875-9A4E-62EB844E299D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C3AAC-7716-409E-BF8F-A24070E7EE2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8C8A2C-9B4A-4A95-A95F-62BFC369A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0AD2A-A3BA-49C2-9976-BCFD4D84AFB8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BABD-6917-4952-8BF0-77CC287CEB9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6A8D419E-148B-4477-8786-956AD03D3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24" y="6131858"/>
            <a:ext cx="1242476" cy="6607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5_PPT-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75D6C7D-0841-4EC9-887C-1E7FE37CFB56}" type="datetime1">
              <a:rPr lang="en-US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39E1125-9B46-4E39-9C0F-60D1120126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964575"/>
            <a:ext cx="9144000" cy="2022398"/>
          </a:xfrm>
        </p:spPr>
        <p:txBody>
          <a:bodyPr/>
          <a:lstStyle/>
          <a:p>
            <a:r>
              <a:rPr lang="en-US" dirty="0"/>
              <a:t>The Care Economy </a:t>
            </a:r>
            <a:br>
              <a:rPr lang="en-US" dirty="0"/>
            </a:br>
            <a:r>
              <a:rPr lang="en-US" dirty="0"/>
              <a:t>in an Uncertain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62347"/>
            <a:ext cx="9144000" cy="3283706"/>
          </a:xfrm>
        </p:spPr>
        <p:txBody>
          <a:bodyPr rtlCol="0">
            <a:normAutofit/>
          </a:bodyPr>
          <a:lstStyle/>
          <a:p>
            <a:r>
              <a:rPr lang="en-US" sz="2000" dirty="0"/>
              <a:t>Gretchen Donehower</a:t>
            </a:r>
          </a:p>
          <a:p>
            <a:r>
              <a:rPr lang="en-US" sz="2000" dirty="0"/>
              <a:t>University of California at Berkeley</a:t>
            </a:r>
          </a:p>
          <a:p>
            <a:endParaRPr lang="en-US" sz="2000" dirty="0"/>
          </a:p>
          <a:p>
            <a:r>
              <a:rPr lang="en-US" sz="2000" dirty="0"/>
              <a:t>13th Global Meeting on Population and the Generational Economy, </a:t>
            </a:r>
          </a:p>
          <a:p>
            <a:r>
              <a:rPr lang="en-US" sz="2000" dirty="0"/>
              <a:t>hosted by the East-West Center</a:t>
            </a:r>
          </a:p>
          <a:p>
            <a:endParaRPr lang="en-US" sz="2000" dirty="0"/>
          </a:p>
          <a:p>
            <a:r>
              <a:rPr lang="en-US" sz="2000" dirty="0"/>
              <a:t>August 3, 2020</a:t>
            </a:r>
          </a:p>
        </p:txBody>
      </p:sp>
    </p:spTree>
    <p:extLst>
      <p:ext uri="{BB962C8B-B14F-4D97-AF65-F5344CB8AC3E}">
        <p14:creationId xmlns:p14="http://schemas.microsoft.com/office/powerpoint/2010/main" val="327322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Snapshot – PCW Consumption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7977D-CEFF-4C0F-9CA7-9DC040D23BDE}"/>
              </a:ext>
            </a:extLst>
          </p:cNvPr>
          <p:cNvSpPr txBox="1"/>
          <p:nvPr/>
        </p:nvSpPr>
        <p:spPr>
          <a:xfrm>
            <a:off x="69801" y="1517904"/>
            <a:ext cx="28488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Imputed based on CE survey spending on personal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Imputation method differs by type of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Direct versus indirect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Adjusted to hours by matching to aggregate hours in PCW production estimate</a:t>
            </a:r>
          </a:p>
        </p:txBody>
      </p:sp>
      <p:pic>
        <p:nvPicPr>
          <p:cNvPr id="20" name="Content Placeholder 19" descr="A screenshot of a map&#10;&#10;Description automatically generated">
            <a:extLst>
              <a:ext uri="{FF2B5EF4-FFF2-40B4-BE49-F238E27FC236}">
                <a16:creationId xmlns:a16="http://schemas.microsoft.com/office/drawing/2014/main" id="{DF9AC0C9-4157-4C2E-A911-5F584BE02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928" y="1517904"/>
            <a:ext cx="6225338" cy="4525963"/>
          </a:xfrm>
        </p:spPr>
      </p:pic>
    </p:spTree>
    <p:extLst>
      <p:ext uri="{BB962C8B-B14F-4D97-AF65-F5344CB8AC3E}">
        <p14:creationId xmlns:p14="http://schemas.microsoft.com/office/powerpoint/2010/main" val="247530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– PCW Consumption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7977D-CEFF-4C0F-9CA7-9DC040D23BDE}"/>
              </a:ext>
            </a:extLst>
          </p:cNvPr>
          <p:cNvSpPr txBox="1"/>
          <p:nvPr/>
        </p:nvSpPr>
        <p:spPr>
          <a:xfrm>
            <a:off x="69801" y="1517904"/>
            <a:ext cx="28488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Imputed based on CE survey spending on personal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Imputation method differs by type of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Direct versus indirect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Adjusted to hours by matching to aggregate hours in PCW production estimate</a:t>
            </a:r>
          </a:p>
        </p:txBody>
      </p:sp>
      <p:pic>
        <p:nvPicPr>
          <p:cNvPr id="20" name="Content Placeholder 19" descr="A screenshot of a map&#10;&#10;Description automatically generated">
            <a:extLst>
              <a:ext uri="{FF2B5EF4-FFF2-40B4-BE49-F238E27FC236}">
                <a16:creationId xmlns:a16="http://schemas.microsoft.com/office/drawing/2014/main" id="{4D253185-9182-4A24-9A5C-CA98F2146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928" y="1517904"/>
            <a:ext cx="6225338" cy="4525963"/>
          </a:xfrm>
        </p:spPr>
      </p:pic>
    </p:spTree>
    <p:extLst>
      <p:ext uri="{BB962C8B-B14F-4D97-AF65-F5344CB8AC3E}">
        <p14:creationId xmlns:p14="http://schemas.microsoft.com/office/powerpoint/2010/main" val="414700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Population Aging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3941AC-D411-4D30-A9FB-C7EBAFCF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4" y="1223265"/>
            <a:ext cx="4657397" cy="338786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1E99F-B3FC-4AE4-849A-370F3E5C3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259" y="1223265"/>
            <a:ext cx="4657397" cy="3387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245232-5640-4585-BDDF-1733613C9C3B}"/>
              </a:ext>
            </a:extLst>
          </p:cNvPr>
          <p:cNvSpPr txBox="1"/>
          <p:nvPr/>
        </p:nvSpPr>
        <p:spPr>
          <a:xfrm>
            <a:off x="1716742" y="4684061"/>
            <a:ext cx="6485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How will care economy be impacted by aging?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Weight age profiles by population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Take ratios of aggregate care production / consumption (care support ratios)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Thought experiment: “if individuals stay the same but the population changes”</a:t>
            </a:r>
          </a:p>
        </p:txBody>
      </p:sp>
    </p:spTree>
    <p:extLst>
      <p:ext uri="{BB962C8B-B14F-4D97-AF65-F5344CB8AC3E}">
        <p14:creationId xmlns:p14="http://schemas.microsoft.com/office/powerpoint/2010/main" val="170066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E0F4-FD57-4978-85E4-49C540E6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support ratios</a:t>
            </a:r>
            <a:br>
              <a:rPr lang="en-US" dirty="0"/>
            </a:br>
            <a:r>
              <a:rPr lang="en-US" sz="3200" dirty="0"/>
              <a:t> (2030 relative to 2015)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C92383-3A6B-4AF3-9F13-C6BF16887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899" y="1874747"/>
            <a:ext cx="5620376" cy="3967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873737-C61D-486F-AF40-394A137295C2}"/>
              </a:ext>
            </a:extLst>
          </p:cNvPr>
          <p:cNvSpPr txBox="1"/>
          <p:nvPr/>
        </p:nvSpPr>
        <p:spPr>
          <a:xfrm>
            <a:off x="6628869" y="2011759"/>
            <a:ext cx="2263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evidence of supply shortfall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Time-expensive kids replaced by time-generative older 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Picture changes over longer time spans and within different types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1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B08-6548-4EB9-B796-E057AFC8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1F172-ACE8-4628-BFCB-57C7663C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Schools *never* reopen?</a:t>
            </a:r>
          </a:p>
          <a:p>
            <a:pPr lvl="1"/>
            <a:r>
              <a:rPr lang="en-US" dirty="0"/>
              <a:t>Increases peak childcare burden by over an hour/day</a:t>
            </a:r>
          </a:p>
          <a:p>
            <a:r>
              <a:rPr lang="en-US" dirty="0"/>
              <a:t>Quantity-quality tradeoff</a:t>
            </a:r>
          </a:p>
          <a:p>
            <a:pPr lvl="1"/>
            <a:r>
              <a:rPr lang="en-US" dirty="0"/>
              <a:t>Childcare burden constant even with falling fertility</a:t>
            </a:r>
          </a:p>
          <a:p>
            <a:r>
              <a:rPr lang="en-US" dirty="0"/>
              <a:t>Increasing dementia prevalence</a:t>
            </a:r>
          </a:p>
          <a:p>
            <a:pPr lvl="1"/>
            <a:r>
              <a:rPr lang="en-US" dirty="0"/>
              <a:t>Erodes care support ratios but very sensitive to change scenario</a:t>
            </a:r>
          </a:p>
          <a:p>
            <a:r>
              <a:rPr lang="en-US" dirty="0"/>
              <a:t>Change in immigration policy that impact supply of PCW providers</a:t>
            </a:r>
          </a:p>
        </p:txBody>
      </p:sp>
    </p:spTree>
    <p:extLst>
      <p:ext uri="{BB962C8B-B14F-4D97-AF65-F5344CB8AC3E}">
        <p14:creationId xmlns:p14="http://schemas.microsoft.com/office/powerpoint/2010/main" val="252167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684"/>
            <a:ext cx="8229600" cy="4453480"/>
          </a:xfrm>
        </p:spPr>
        <p:txBody>
          <a:bodyPr/>
          <a:lstStyle/>
          <a:p>
            <a:r>
              <a:rPr lang="en-US" dirty="0"/>
              <a:t>Give policymakers quantified data on the current care economy</a:t>
            </a:r>
          </a:p>
          <a:p>
            <a:pPr lvl="1"/>
            <a:r>
              <a:rPr lang="en-US" dirty="0"/>
              <a:t>Consistent over time, comparable across places</a:t>
            </a:r>
          </a:p>
          <a:p>
            <a:pPr lvl="1"/>
            <a:r>
              <a:rPr lang="en-US" dirty="0"/>
              <a:t>Includes paid and unpaid care work</a:t>
            </a:r>
          </a:p>
          <a:p>
            <a:pPr lvl="1"/>
            <a:r>
              <a:rPr lang="en-US" dirty="0"/>
              <a:t>Can be used with available population projections</a:t>
            </a:r>
          </a:p>
          <a:p>
            <a:r>
              <a:rPr lang="en-US" dirty="0"/>
              <a:t>Combine current estimates with change scenarios to envision impacts on future care economy</a:t>
            </a:r>
          </a:p>
        </p:txBody>
      </p:sp>
    </p:spTree>
    <p:extLst>
      <p:ext uri="{BB962C8B-B14F-4D97-AF65-F5344CB8AC3E}">
        <p14:creationId xmlns:p14="http://schemas.microsoft.com/office/powerpoint/2010/main" val="88456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Roots of the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684"/>
            <a:ext cx="8229600" cy="44534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National Transfer Accounts (NTA) quantifies market-based consumption and production by age and sex</a:t>
            </a:r>
          </a:p>
          <a:p>
            <a:pPr lvl="1"/>
            <a:r>
              <a:rPr lang="en-US" dirty="0"/>
              <a:t>Pull out those pieces that relate to the care economy: childcare workers, home health aides, adult daycare workers, household service providers</a:t>
            </a:r>
          </a:p>
          <a:p>
            <a:r>
              <a:rPr lang="en-US" dirty="0"/>
              <a:t>National Time Transfer Accounts (NTTA) quantifies consumption and production of unpaid care work by age and sex</a:t>
            </a:r>
          </a:p>
          <a:p>
            <a:pPr lvl="1"/>
            <a:r>
              <a:rPr lang="en-US" dirty="0"/>
              <a:t>Direct care for children, elders, sick and disabled; indirect care through housework and household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4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– UCW 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7977D-CEFF-4C0F-9CA7-9DC040D23BDE}"/>
              </a:ext>
            </a:extLst>
          </p:cNvPr>
          <p:cNvSpPr txBox="1"/>
          <p:nvPr/>
        </p:nvSpPr>
        <p:spPr>
          <a:xfrm>
            <a:off x="193729" y="1992216"/>
            <a:ext cx="2824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Unpaid care work (UCW)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Pooled 3-yr samples from American Time Use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profile is smoothed avg time spent in those activities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CD7470-ADF3-42F0-9AD5-75DE2A939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480" y="1519518"/>
            <a:ext cx="6225338" cy="4525963"/>
          </a:xfrm>
        </p:spPr>
      </p:pic>
    </p:spTree>
    <p:extLst>
      <p:ext uri="{BB962C8B-B14F-4D97-AF65-F5344CB8AC3E}">
        <p14:creationId xmlns:p14="http://schemas.microsoft.com/office/powerpoint/2010/main" val="271518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– UCW Production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C832548D-4B52-4AB5-9D1E-420214F1B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928" y="1517904"/>
            <a:ext cx="6225338" cy="4525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4947C3-A283-4AFB-8845-2F2876ED58A7}"/>
              </a:ext>
            </a:extLst>
          </p:cNvPr>
          <p:cNvSpPr txBox="1"/>
          <p:nvPr/>
        </p:nvSpPr>
        <p:spPr>
          <a:xfrm>
            <a:off x="193729" y="1992216"/>
            <a:ext cx="2824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Unpaid care work (UCW)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Pooled 3-yr samples from American Time Use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profile is smoothed avg time spent in those activities</a:t>
            </a:r>
          </a:p>
        </p:txBody>
      </p:sp>
    </p:spTree>
    <p:extLst>
      <p:ext uri="{BB962C8B-B14F-4D97-AF65-F5344CB8AC3E}">
        <p14:creationId xmlns:p14="http://schemas.microsoft.com/office/powerpoint/2010/main" val="175403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– UCW Consumption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7977D-CEFF-4C0F-9CA7-9DC040D23BDE}"/>
              </a:ext>
            </a:extLst>
          </p:cNvPr>
          <p:cNvSpPr txBox="1"/>
          <p:nvPr/>
        </p:nvSpPr>
        <p:spPr>
          <a:xfrm>
            <a:off x="69801" y="1517904"/>
            <a:ext cx="28488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Imputed based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Production estimates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Household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Imputation method differs by type of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Direct versus indirect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Household member versus non-household member</a:t>
            </a:r>
          </a:p>
        </p:txBody>
      </p:sp>
      <p:pic>
        <p:nvPicPr>
          <p:cNvPr id="7" name="Content Placeholder 6" descr="A screenshot of a map&#10;&#10;Description automatically generated">
            <a:extLst>
              <a:ext uri="{FF2B5EF4-FFF2-40B4-BE49-F238E27FC236}">
                <a16:creationId xmlns:a16="http://schemas.microsoft.com/office/drawing/2014/main" id="{AE73FF2A-9114-454F-A56E-62F0C338C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928" y="1517904"/>
            <a:ext cx="6225338" cy="4525963"/>
          </a:xfrm>
        </p:spPr>
      </p:pic>
    </p:spTree>
    <p:extLst>
      <p:ext uri="{BB962C8B-B14F-4D97-AF65-F5344CB8AC3E}">
        <p14:creationId xmlns:p14="http://schemas.microsoft.com/office/powerpoint/2010/main" val="361390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– UCW Consumption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7977D-CEFF-4C0F-9CA7-9DC040D23BDE}"/>
              </a:ext>
            </a:extLst>
          </p:cNvPr>
          <p:cNvSpPr txBox="1"/>
          <p:nvPr/>
        </p:nvSpPr>
        <p:spPr>
          <a:xfrm>
            <a:off x="69801" y="1517904"/>
            <a:ext cx="28488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Imputed based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Production estimates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Household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Imputation method differs by type of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Direct versus indirect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Household member versus non-household member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20F00D47-4D49-4887-BC13-FABF0315B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928" y="1517904"/>
            <a:ext cx="6225338" cy="4525963"/>
          </a:xfrm>
        </p:spPr>
      </p:pic>
    </p:spTree>
    <p:extLst>
      <p:ext uri="{BB962C8B-B14F-4D97-AF65-F5344CB8AC3E}">
        <p14:creationId xmlns:p14="http://schemas.microsoft.com/office/powerpoint/2010/main" val="266112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– PCW 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7977D-CEFF-4C0F-9CA7-9DC040D23BDE}"/>
              </a:ext>
            </a:extLst>
          </p:cNvPr>
          <p:cNvSpPr txBox="1"/>
          <p:nvPr/>
        </p:nvSpPr>
        <p:spPr>
          <a:xfrm>
            <a:off x="65734" y="2089081"/>
            <a:ext cx="2848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Population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profile is smoothed avg time reported working in PCW occupations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Childcare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Home health aides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Adult daycare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Household service providers</a:t>
            </a:r>
          </a:p>
        </p:txBody>
      </p:sp>
      <p:pic>
        <p:nvPicPr>
          <p:cNvPr id="20" name="Content Placeholder 19" descr="A screenshot of a map&#10;&#10;Description automatically generated">
            <a:extLst>
              <a:ext uri="{FF2B5EF4-FFF2-40B4-BE49-F238E27FC236}">
                <a16:creationId xmlns:a16="http://schemas.microsoft.com/office/drawing/2014/main" id="{B0CC32E9-9B55-4F78-9048-4020B9169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928" y="1517904"/>
            <a:ext cx="6225338" cy="4525963"/>
          </a:xfrm>
        </p:spPr>
      </p:pic>
    </p:spTree>
    <p:extLst>
      <p:ext uri="{BB962C8B-B14F-4D97-AF65-F5344CB8AC3E}">
        <p14:creationId xmlns:p14="http://schemas.microsoft.com/office/powerpoint/2010/main" val="215765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D1AC-1236-41A6-946E-5DDF3B7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– PCW Production</a:t>
            </a:r>
          </a:p>
        </p:txBody>
      </p:sp>
      <p:pic>
        <p:nvPicPr>
          <p:cNvPr id="16" name="Content Placeholder 15" descr="A close up of a map&#10;&#10;Description automatically generated">
            <a:extLst>
              <a:ext uri="{FF2B5EF4-FFF2-40B4-BE49-F238E27FC236}">
                <a16:creationId xmlns:a16="http://schemas.microsoft.com/office/drawing/2014/main" id="{BF0DDD38-3B92-4E66-BF67-976D85637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928" y="1517904"/>
            <a:ext cx="6225338" cy="45259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17373-A444-4197-AD16-1203089627EB}"/>
              </a:ext>
            </a:extLst>
          </p:cNvPr>
          <p:cNvSpPr txBox="1"/>
          <p:nvPr/>
        </p:nvSpPr>
        <p:spPr>
          <a:xfrm>
            <a:off x="65734" y="2089081"/>
            <a:ext cx="2848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Population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profile is smoothed avg time reported working in PCW occupations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Childcare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Home health aides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Adult daycare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Household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1716045751"/>
      </p:ext>
    </p:extLst>
  </p:cSld>
  <p:clrMapOvr>
    <a:masterClrMapping/>
  </p:clrMapOvr>
</p:sld>
</file>

<file path=ppt/theme/theme1.xml><?xml version="1.0" encoding="utf-8"?>
<a:theme xmlns:a="http://schemas.openxmlformats.org/drawingml/2006/main" name="NTA_PowerPoint_Templat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NTA_PowerPoint_Template_02</Template>
  <TotalTime>17513</TotalTime>
  <Words>529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NTA_PowerPoint_Template_02</vt:lpstr>
      <vt:lpstr>The Care Economy  in an Uncertain Future</vt:lpstr>
      <vt:lpstr>Objectives</vt:lpstr>
      <vt:lpstr>Roots of the Methodology</vt:lpstr>
      <vt:lpstr>Snapshot – UCW Production</vt:lpstr>
      <vt:lpstr>Snapshot – UCW Production</vt:lpstr>
      <vt:lpstr>Snapshot – UCW Consumption</vt:lpstr>
      <vt:lpstr>Snapshot – UCW Consumption</vt:lpstr>
      <vt:lpstr>Snapshot – PCW Production</vt:lpstr>
      <vt:lpstr>Snapshot – PCW Production</vt:lpstr>
      <vt:lpstr>Snapshot – PCW Consumption</vt:lpstr>
      <vt:lpstr>Snapshot – PCW Consumption</vt:lpstr>
      <vt:lpstr>Context: Population Aging</vt:lpstr>
      <vt:lpstr>Care support ratios  (2030 relative to 2015)</vt:lpstr>
      <vt:lpstr>What could go wrong?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</dc:creator>
  <cp:lastModifiedBy>Gretchen Donehower</cp:lastModifiedBy>
  <cp:revision>424</cp:revision>
  <cp:lastPrinted>2016-06-19T20:06:05Z</cp:lastPrinted>
  <dcterms:created xsi:type="dcterms:W3CDTF">2014-05-08T21:49:03Z</dcterms:created>
  <dcterms:modified xsi:type="dcterms:W3CDTF">2020-08-03T05:54:32Z</dcterms:modified>
</cp:coreProperties>
</file>